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9"/>
  </p:notesMasterIdLst>
  <p:sldIdLst>
    <p:sldId id="282" r:id="rId2"/>
    <p:sldId id="283" r:id="rId3"/>
    <p:sldId id="284" r:id="rId4"/>
    <p:sldId id="286" r:id="rId5"/>
    <p:sldId id="287" r:id="rId6"/>
    <p:sldId id="288" r:id="rId7"/>
    <p:sldId id="28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94660"/>
  </p:normalViewPr>
  <p:slideViewPr>
    <p:cSldViewPr>
      <p:cViewPr varScale="1">
        <p:scale>
          <a:sx n="67" d="100"/>
          <a:sy n="67" d="100"/>
        </p:scale>
        <p:origin x="118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5EAC831-99D0-442F-A71A-B318C2401596}" type="datetimeFigureOut">
              <a:rPr lang="en-US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B131CD-D1A9-4048-AB1F-DDD9F46FD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1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B1EB04-0473-40BA-80F8-20E1151FD2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89474A-FFBE-4373-B8E3-0983F78A2BD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082F18-840A-4AA4-BD8D-248753E8237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1025B3-31A2-4E39-B0B2-A98DCEC6458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B3EAEF-AEAD-4D15-97E9-A79FB9930F6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7EA779-F3F0-4385-9DD6-57B7BF057B7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70F1FC-C794-43B7-8C42-A318CC3336F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7CFD67-C272-4DF5-86F6-F714D8551DCC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E9C9EA-B5A2-46DF-9812-5040729F97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90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7C8283-5E66-4B78-8B99-CF1BB75FAF0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50738B-3684-4111-AA65-060971EDAF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78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7FE7B5-0BD6-47CC-94F2-6774B99D212F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D77F29-F02E-403E-BBF1-E77DD55F59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37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1C9D7D-2F0C-4A50-B1F5-30FCF98CC4B5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8AD95-270D-4AF1-B5F0-71BFC1AA49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1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D05F86-5183-4189-8BB8-FE26347112D4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397F34-0DCD-4F19-BC7D-33EAAB66A4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9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25757-6D90-4D89-AECC-44ACD7B8FA91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E06DD-1227-4F9E-ADEA-7C31DF9DE5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155367-0158-438F-AEC6-6AB0FFFEA02F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699136-3694-41F4-8306-B4DF43F13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30BF87-6CE4-44FE-BC27-C0AE81FA8194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420D5-A125-40A4-84E1-89F8F2342B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14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C9C3C9-0BCC-4329-9FAF-B6B7FAA9053C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59765-D25A-422D-AF29-CE037D3EE4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0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47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84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9228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25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05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34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CD7C6C-DF02-458C-87B8-D7ACB94838A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00B85B-AF17-4888-B048-FDD17AC5C5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95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587F6D-3217-4A62-9DBB-C10D29E03C65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D1EEBD-8644-4C07-A0F3-8C37B121DC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85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F1A237BD-F5FF-462C-9880-27D4EBED44DE}" type="datetimeFigureOut">
              <a:rPr lang="en-US" smtClean="0"/>
              <a:pPr>
                <a:defRPr/>
              </a:pPr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CCB4AB-588B-4745-8ED1-53CD6ADE10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68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2590800"/>
            <a:ext cx="65532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TES PSIKOLOGI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Pengertian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305800" cy="2895600"/>
          </a:xfrm>
        </p:spPr>
        <p:txBody>
          <a:bodyPr/>
          <a:lstStyle/>
          <a:p>
            <a:pPr eaLnBrk="1" hangingPunct="1"/>
            <a:r>
              <a:rPr lang="en-US"/>
              <a:t>Tes berarti suatu prosedur standar untuk mengukur secara kuantitatif (skor) </a:t>
            </a:r>
            <a:r>
              <a:rPr lang="pt-BR"/>
              <a:t>maupun kualitatif (evaluasi) satu / beberapa aspek atribut psikologis dengan </a:t>
            </a:r>
            <a:r>
              <a:rPr lang="en-US"/>
              <a:t>menggunakan sample perilaku verbal maupun non verbal.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275"/>
            <a:ext cx="7467600" cy="5635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Tujuan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3275"/>
            <a:ext cx="7467600" cy="990600"/>
          </a:xfrm>
        </p:spPr>
        <p:txBody>
          <a:bodyPr/>
          <a:lstStyle/>
          <a:p>
            <a:pPr marL="550863" indent="-514350" eaLnBrk="1" hangingPunct="1">
              <a:buClr>
                <a:schemeClr val="tx1"/>
              </a:buClr>
              <a:buSzPct val="100000"/>
              <a:buFont typeface="Franklin Gothic Book" pitchFamily="34" charset="0"/>
              <a:buAutoNum type="arabicPeriod"/>
            </a:pPr>
            <a:r>
              <a:rPr lang="en-US" sz="2400"/>
              <a:t>Membandingkan dua atau lebih aspek atribut psikologis pada individu yang sama.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38200" y="3645024"/>
            <a:ext cx="6248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Franklin Gothic Book" pitchFamily="34" charset="0"/>
              <a:buAutoNum type="arabicPeriod" startAt="2"/>
            </a:pPr>
            <a:r>
              <a:rPr lang="en-US" sz="2400" dirty="0" err="1"/>
              <a:t>Membandingkan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 pada </a:t>
            </a:r>
            <a:r>
              <a:rPr lang="en-US" sz="2400" dirty="0" err="1"/>
              <a:t>aspek</a:t>
            </a:r>
            <a:r>
              <a:rPr lang="en-US" sz="2400" dirty="0"/>
              <a:t> </a:t>
            </a:r>
            <a:r>
              <a:rPr lang="en-US" sz="2400" dirty="0" err="1"/>
              <a:t>atribut</a:t>
            </a:r>
            <a:r>
              <a:rPr lang="en-US" sz="2400" dirty="0"/>
              <a:t> </a:t>
            </a:r>
            <a:r>
              <a:rPr lang="en-US" sz="2400" dirty="0" err="1"/>
              <a:t>psikologis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.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700808"/>
            <a:ext cx="1314450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ular Callout 6"/>
          <p:cNvSpPr/>
          <p:nvPr/>
        </p:nvSpPr>
        <p:spPr>
          <a:xfrm>
            <a:off x="1219200" y="1793875"/>
            <a:ext cx="1619250" cy="762000"/>
          </a:xfrm>
          <a:prstGeom prst="wedgeRectCallout">
            <a:avLst>
              <a:gd name="adj1" fmla="val 69454"/>
              <a:gd name="adj2" fmla="val 904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emosiku</a:t>
            </a:r>
            <a:r>
              <a:rPr lang="en-US" dirty="0"/>
              <a:t> 145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5334000" y="1717675"/>
            <a:ext cx="1676400" cy="762000"/>
          </a:xfrm>
          <a:prstGeom prst="wedgeRectCallout">
            <a:avLst>
              <a:gd name="adj1" fmla="val -67926"/>
              <a:gd name="adj2" fmla="val 792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Inteligensiku</a:t>
            </a:r>
            <a:r>
              <a:rPr lang="en-US" dirty="0"/>
              <a:t> 122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0963" y="4849813"/>
            <a:ext cx="1295400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ular Callout 9"/>
          <p:cNvSpPr/>
          <p:nvPr/>
        </p:nvSpPr>
        <p:spPr>
          <a:xfrm>
            <a:off x="457200" y="4876800"/>
            <a:ext cx="1676400" cy="762000"/>
          </a:xfrm>
          <a:prstGeom prst="wedgeRectCallout">
            <a:avLst>
              <a:gd name="adj1" fmla="val 57655"/>
              <a:gd name="adj2" fmla="val 848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Inteligensiku</a:t>
            </a:r>
            <a:r>
              <a:rPr lang="en-US" dirty="0"/>
              <a:t> 126</a:t>
            </a: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41032" y="4941168"/>
            <a:ext cx="121920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ular Callout 11"/>
          <p:cNvSpPr/>
          <p:nvPr/>
        </p:nvSpPr>
        <p:spPr>
          <a:xfrm>
            <a:off x="6856040" y="4800600"/>
            <a:ext cx="1676400" cy="762000"/>
          </a:xfrm>
          <a:prstGeom prst="wedgeRectCallout">
            <a:avLst>
              <a:gd name="adj1" fmla="val -55241"/>
              <a:gd name="adj2" fmla="val 95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Inteligensiku</a:t>
            </a:r>
            <a:r>
              <a:rPr lang="en-US" dirty="0"/>
              <a:t> 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 animBg="1"/>
      <p:bldP spid="8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125413"/>
            <a:ext cx="8686800" cy="838200"/>
          </a:xfrm>
        </p:spPr>
        <p:txBody>
          <a:bodyPr/>
          <a:lstStyle/>
          <a:p>
            <a:pPr algn="r" eaLnBrk="1" hangingPunct="1"/>
            <a:r>
              <a:rPr lang="en-US"/>
              <a:t>PERMASALAHAN TES PSIKOLOGI</a:t>
            </a: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609600" y="1143000"/>
            <a:ext cx="82296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just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sv-SE" sz="2400" i="1">
                <a:cs typeface="Times New Roman" pitchFamily="18" charset="0"/>
              </a:rPr>
              <a:t>Tidak ada pendekatan tunggal dalam pengukuran konstrak apapun yang dapat diterima secara universal.</a:t>
            </a:r>
            <a:endParaRPr lang="en-US" sz="2400">
              <a:cs typeface="Times New Roman" pitchFamily="18" charset="0"/>
            </a:endParaRPr>
          </a:p>
          <a:p>
            <a:pPr marL="457200" indent="-457200" algn="just"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en-US" sz="2400" i="1">
                <a:cs typeface="Times New Roman" pitchFamily="18" charset="0"/>
              </a:rPr>
              <a:t>Pengukuran psikologis pada umumnya didasarkan pada sample perilaku yang jumlahnya terbatas.</a:t>
            </a:r>
            <a:endParaRPr lang="en-US" sz="2400"/>
          </a:p>
          <a:p>
            <a:pPr marL="457200" indent="-457200" algn="just"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sv-SE" sz="2400" i="1">
                <a:cs typeface="Times New Roman" pitchFamily="18" charset="0"/>
              </a:rPr>
              <a:t>Pengukuran selalu mungkin mengandung error.</a:t>
            </a:r>
            <a:endParaRPr lang="en-US" sz="2400"/>
          </a:p>
          <a:p>
            <a:pPr marL="457200" indent="-457200" algn="just"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sv-SE" sz="2400" i="1">
                <a:cs typeface="Times New Roman" pitchFamily="18" charset="0"/>
              </a:rPr>
              <a:t>Satuan dalam skala pengukuran tidak dapat didefinisikan dengan baik.</a:t>
            </a:r>
            <a:endParaRPr lang="en-US" sz="2400"/>
          </a:p>
          <a:p>
            <a:pPr marL="457200" indent="-457200" algn="just" eaLnBrk="0" hangingPunct="0">
              <a:buFont typeface="Calibri" pitchFamily="34" charset="0"/>
              <a:buAutoNum type="arabicPeriod"/>
              <a:tabLst>
                <a:tab pos="457200" algn="l"/>
              </a:tabLst>
            </a:pPr>
            <a:r>
              <a:rPr lang="sv-SE" sz="2400" i="1">
                <a:cs typeface="Times New Roman" pitchFamily="18" charset="0"/>
              </a:rPr>
              <a:t>Konstrak psikologis tidak dapat didefinisikan secara operasional semata tapi harus pula menampakkan hubungan dengan konstrak atau fenomena lain yang dapat diamati.</a:t>
            </a:r>
            <a:endParaRPr lang="sv-SE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/>
              <a:t>JENIS TES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435100" y="2133600"/>
            <a:ext cx="7499350" cy="4114800"/>
          </a:xfrm>
        </p:spPr>
        <p:txBody>
          <a:bodyPr/>
          <a:lstStyle/>
          <a:p>
            <a:pPr marL="595313" indent="-514350" eaLnBrk="1" hangingPunct="1">
              <a:buFont typeface="Calibri" pitchFamily="34" charset="0"/>
              <a:buAutoNum type="arabicPeriod"/>
            </a:pPr>
            <a:r>
              <a:rPr lang="en-US" sz="4000"/>
              <a:t>Performansi maksimal</a:t>
            </a:r>
          </a:p>
          <a:p>
            <a:pPr marL="595313" indent="-514350" eaLnBrk="1" hangingPunct="1">
              <a:buFont typeface="Calibri" pitchFamily="34" charset="0"/>
              <a:buAutoNum type="arabicPeriod"/>
            </a:pPr>
            <a:r>
              <a:rPr lang="en-US" sz="4000"/>
              <a:t>Performansi tipikal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610600" cy="762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Performansi Maksimal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52488"/>
            <a:ext cx="8629650" cy="5943600"/>
          </a:xfrm>
        </p:spPr>
        <p:txBody>
          <a:bodyPr>
            <a:normAutofit fontScale="925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300"/>
              <a:t>Performansi terbaik yang mampu diperlihatkan oleh individu sebagai respons terhadap aitem-aitem dalam suatu tes.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300"/>
              <a:t>Performansi maksimal identik dengan kemampuan (abilitas) kognitif.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300"/>
              <a:t>Harus dibuat stimulus-stimulus yang berstruktur jelas sehingga tujuan pertanyaan dan arah arah jawaban yang dikehendaki oleh tes dapat difahami betul oleh individu sebelum ia mencoba memberikan responsnya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300"/>
              <a:t>Karena respons individu berkaitan dengan kemampuan kognitifnya maka jawsaban yang diberikan oleh individu dapat di katakana sebagai jawaban yang “benar” atau yang “salah”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300"/>
              <a:t>Contoh : tes inteligensi (WAIS-R, WISC-R, Stanford-Binet, CFIT, Kauffman ABC, dll.), tes bakat (subtes-subtes FACT, DAT), berbagai tes prestasi belajar (Tes semester, EBTANAS), dan tes potensi belajar (TPA, UMPTN, SAT, GRE)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sz="23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401050" cy="7159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Performansi</a:t>
            </a:r>
            <a:r>
              <a:rPr lang="en-US" dirty="0"/>
              <a:t> </a:t>
            </a:r>
            <a:r>
              <a:rPr lang="en-US" dirty="0" err="1"/>
              <a:t>Tipikal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19175"/>
            <a:ext cx="8458200" cy="5278438"/>
          </a:xfrm>
        </p:spPr>
        <p:txBody>
          <a:bodyPr>
            <a:normAutofit fontScale="92500" lnSpcReduction="1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performansi</a:t>
            </a:r>
            <a:r>
              <a:rPr lang="en-US" sz="2400" dirty="0"/>
              <a:t> yang </a:t>
            </a:r>
            <a:r>
              <a:rPr lang="en-US" sz="2400" dirty="0" err="1"/>
              <a:t>ditampakkan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proyeksi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kepribadiannya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yang </a:t>
            </a:r>
            <a:r>
              <a:rPr lang="en-US" sz="2400" dirty="0" err="1"/>
              <a:t>diperlihatkannya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kecenderungan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dirinya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menghadapi</a:t>
            </a:r>
            <a:r>
              <a:rPr lang="en-US" sz="2400" dirty="0"/>
              <a:t> </a:t>
            </a:r>
            <a:r>
              <a:rPr lang="en-US" sz="2400" dirty="0" err="1"/>
              <a:t>situasi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endParaRPr lang="en-US" sz="2400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dirancang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stimulus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berstruktur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penafsirannya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stimulus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merespons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aspek</a:t>
            </a:r>
            <a:r>
              <a:rPr lang="en-US" sz="2400" dirty="0"/>
              <a:t> </a:t>
            </a:r>
            <a:r>
              <a:rPr lang="en-US" sz="2400" dirty="0" err="1"/>
              <a:t>afektif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dirinya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endParaRPr lang="en-US" sz="2400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dikatakan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“</a:t>
            </a:r>
            <a:r>
              <a:rPr lang="en-US" sz="2400" dirty="0" err="1"/>
              <a:t>Benar</a:t>
            </a:r>
            <a:r>
              <a:rPr lang="en-US" sz="2400" dirty="0"/>
              <a:t>” </a:t>
            </a:r>
            <a:r>
              <a:rPr lang="en-US" sz="2400" dirty="0" err="1"/>
              <a:t>atau</a:t>
            </a:r>
            <a:r>
              <a:rPr lang="en-US" sz="2400" dirty="0"/>
              <a:t>  “</a:t>
            </a:r>
            <a:r>
              <a:rPr lang="en-US" sz="2400" dirty="0" err="1"/>
              <a:t>salah</a:t>
            </a:r>
            <a:r>
              <a:rPr lang="en-US" sz="2400" dirty="0"/>
              <a:t>”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err="1"/>
              <a:t>Contoh</a:t>
            </a:r>
            <a:r>
              <a:rPr lang="en-US" sz="2400" dirty="0"/>
              <a:t> :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kepribadian</a:t>
            </a:r>
            <a:r>
              <a:rPr lang="en-US" sz="2400" dirty="0"/>
              <a:t> (Rorschach, </a:t>
            </a:r>
            <a:r>
              <a:rPr lang="en-US" sz="2400" dirty="0" err="1"/>
              <a:t>Wartegg</a:t>
            </a:r>
            <a:r>
              <a:rPr lang="en-US" sz="2400" dirty="0"/>
              <a:t>, TAT), </a:t>
            </a:r>
            <a:r>
              <a:rPr lang="en-US" sz="2400" dirty="0" err="1"/>
              <a:t>skala-skala</a:t>
            </a:r>
            <a:r>
              <a:rPr lang="en-US" sz="2400" dirty="0"/>
              <a:t> </a:t>
            </a:r>
            <a:r>
              <a:rPr lang="en-US" sz="2400" dirty="0" err="1"/>
              <a:t>sikap</a:t>
            </a:r>
            <a:r>
              <a:rPr lang="en-US" sz="2400" dirty="0"/>
              <a:t>, </a:t>
            </a:r>
            <a:r>
              <a:rPr lang="en-US" sz="2400" dirty="0" err="1"/>
              <a:t>inventori</a:t>
            </a:r>
            <a:r>
              <a:rPr lang="en-US" sz="2400" dirty="0"/>
              <a:t> </a:t>
            </a:r>
            <a:r>
              <a:rPr lang="en-US" sz="2400" dirty="0" err="1"/>
              <a:t>minat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skala</a:t>
            </a:r>
            <a:r>
              <a:rPr lang="en-US" sz="2400" dirty="0"/>
              <a:t> yang </a:t>
            </a:r>
            <a:r>
              <a:rPr lang="en-US" sz="2400" dirty="0" err="1"/>
              <a:t>disusun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mengungkap</a:t>
            </a:r>
            <a:r>
              <a:rPr lang="en-US" sz="2400" dirty="0"/>
              <a:t> </a:t>
            </a:r>
            <a:r>
              <a:rPr lang="en-US" sz="2400" dirty="0" err="1"/>
              <a:t>aspek-aspek</a:t>
            </a:r>
            <a:r>
              <a:rPr lang="en-US" sz="2400" dirty="0"/>
              <a:t> </a:t>
            </a:r>
            <a:r>
              <a:rPr lang="en-US" sz="2400" dirty="0" err="1"/>
              <a:t>afektif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kepribadian</a:t>
            </a:r>
            <a:endParaRPr lang="en-US" sz="2400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1521</TotalTime>
  <Words>369</Words>
  <Application>Microsoft Office PowerPoint</Application>
  <PresentationFormat>On-screen Show (4:3)</PresentationFormat>
  <Paragraphs>37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Century Gothic</vt:lpstr>
      <vt:lpstr>Franklin Gothic Book</vt:lpstr>
      <vt:lpstr>Times New Roman</vt:lpstr>
      <vt:lpstr>Wingdings 2</vt:lpstr>
      <vt:lpstr>Wingdings 3</vt:lpstr>
      <vt:lpstr>Ion</vt:lpstr>
      <vt:lpstr>PowerPoint Presentation</vt:lpstr>
      <vt:lpstr>Pengertian</vt:lpstr>
      <vt:lpstr>Tujuan</vt:lpstr>
      <vt:lpstr>PERMASALAHAN TES PSIKOLOGI</vt:lpstr>
      <vt:lpstr>JENIS TES</vt:lpstr>
      <vt:lpstr>Performansi Maksimal</vt:lpstr>
      <vt:lpstr>Performansi Tipikal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PSIKOMETRI</dc:title>
  <dc:creator>Valued Acer Customer</dc:creator>
  <cp:lastModifiedBy>adi kristiawan</cp:lastModifiedBy>
  <cp:revision>91</cp:revision>
  <dcterms:created xsi:type="dcterms:W3CDTF">2009-11-21T12:20:49Z</dcterms:created>
  <dcterms:modified xsi:type="dcterms:W3CDTF">2026-10-03T11:39:09Z</dcterms:modified>
</cp:coreProperties>
</file>